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88" r:id="rId3"/>
    <p:sldId id="404" r:id="rId4"/>
    <p:sldId id="368" r:id="rId5"/>
    <p:sldId id="389" r:id="rId6"/>
    <p:sldId id="405" r:id="rId7"/>
    <p:sldId id="390" r:id="rId8"/>
    <p:sldId id="391" r:id="rId9"/>
    <p:sldId id="392" r:id="rId10"/>
    <p:sldId id="393" r:id="rId11"/>
    <p:sldId id="406" r:id="rId12"/>
    <p:sldId id="372" r:id="rId13"/>
    <p:sldId id="394" r:id="rId14"/>
    <p:sldId id="395" r:id="rId15"/>
    <p:sldId id="407" r:id="rId16"/>
    <p:sldId id="396" r:id="rId17"/>
    <p:sldId id="402" r:id="rId18"/>
    <p:sldId id="403" r:id="rId19"/>
    <p:sldId id="397" r:id="rId20"/>
    <p:sldId id="398" r:id="rId21"/>
    <p:sldId id="399" r:id="rId22"/>
    <p:sldId id="408" r:id="rId23"/>
    <p:sldId id="382" r:id="rId24"/>
    <p:sldId id="409" r:id="rId25"/>
    <p:sldId id="410" r:id="rId26"/>
    <p:sldId id="411" r:id="rId27"/>
    <p:sldId id="283" r:id="rId28"/>
  </p:sldIdLst>
  <p:sldSz cx="9144000" cy="6858000" type="screen4x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A0C"/>
    <a:srgbClr val="004494"/>
    <a:srgbClr val="7AB51D"/>
    <a:srgbClr val="D3001B"/>
    <a:srgbClr val="F4D968"/>
    <a:srgbClr val="FBF2CA"/>
    <a:srgbClr val="FBBF00"/>
    <a:srgbClr val="0033CC"/>
    <a:srgbClr val="00206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141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PHOR\admin\Enmp\Etudes\Etudes%20en%20cours\FADETLOURDES\Donn&#233;es\N2000_fadet_cmr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PHOR\admin\Enmp\Etudes\Etudes%20en%20cours\FADETLOURDES\Donn&#233;es\N2000_fadet_cmr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phénologie!$A$2</c:f>
              <c:strCache>
                <c:ptCount val="1"/>
                <c:pt idx="0">
                  <c:v>2009</c:v>
                </c:pt>
              </c:strCache>
            </c:strRef>
          </c:tx>
          <c:spPr>
            <a:ln w="101600">
              <a:solidFill>
                <a:srgbClr val="F9CF9D"/>
              </a:solidFill>
            </a:ln>
          </c:spPr>
          <c:marker>
            <c:symbol val="none"/>
          </c:marker>
          <c:xVal>
            <c:numRef>
              <c:f>phénologie!$B$2:$C$2</c:f>
              <c:numCache>
                <c:formatCode>d\-mmm</c:formatCode>
                <c:ptCount val="2"/>
                <c:pt idx="0">
                  <c:v>44020</c:v>
                </c:pt>
                <c:pt idx="1">
                  <c:v>44048</c:v>
                </c:pt>
              </c:numCache>
            </c:numRef>
          </c:xVal>
          <c:yVal>
            <c:numRef>
              <c:f>phénologie!$D$2:$E$2</c:f>
              <c:numCache>
                <c:formatCode>General</c:formatCode>
                <c:ptCount val="2"/>
                <c:pt idx="0">
                  <c:v>2009</c:v>
                </c:pt>
                <c:pt idx="1">
                  <c:v>2009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77-4C4A-9D9D-DF0BA90EFC03}"/>
            </c:ext>
          </c:extLst>
        </c:ser>
        <c:ser>
          <c:idx val="1"/>
          <c:order val="1"/>
          <c:tx>
            <c:strRef>
              <c:f>phénologie!$A$3</c:f>
              <c:strCache>
                <c:ptCount val="1"/>
                <c:pt idx="0">
                  <c:v>2011</c:v>
                </c:pt>
              </c:strCache>
            </c:strRef>
          </c:tx>
          <c:spPr>
            <a:ln w="101600">
              <a:solidFill>
                <a:srgbClr val="F9CF9D"/>
              </a:solidFill>
            </a:ln>
          </c:spPr>
          <c:marker>
            <c:symbol val="none"/>
          </c:marker>
          <c:xVal>
            <c:numRef>
              <c:f>phénologie!$B$3:$C$3</c:f>
              <c:numCache>
                <c:formatCode>d\-mmm</c:formatCode>
                <c:ptCount val="2"/>
                <c:pt idx="0">
                  <c:v>44012</c:v>
                </c:pt>
                <c:pt idx="1">
                  <c:v>44047</c:v>
                </c:pt>
              </c:numCache>
            </c:numRef>
          </c:xVal>
          <c:yVal>
            <c:numRef>
              <c:f>phénologie!$D$3:$E$3</c:f>
              <c:numCache>
                <c:formatCode>General</c:formatCode>
                <c:ptCount val="2"/>
                <c:pt idx="0">
                  <c:v>2011</c:v>
                </c:pt>
                <c:pt idx="1">
                  <c:v>2011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77-4C4A-9D9D-DF0BA90EFC03}"/>
            </c:ext>
          </c:extLst>
        </c:ser>
        <c:ser>
          <c:idx val="2"/>
          <c:order val="2"/>
          <c:tx>
            <c:strRef>
              <c:f>phénologie!$A$4</c:f>
              <c:strCache>
                <c:ptCount val="1"/>
                <c:pt idx="0">
                  <c:v>2012</c:v>
                </c:pt>
              </c:strCache>
            </c:strRef>
          </c:tx>
          <c:spPr>
            <a:ln w="101600">
              <a:solidFill>
                <a:srgbClr val="F9CF9D"/>
              </a:solidFill>
            </a:ln>
          </c:spPr>
          <c:marker>
            <c:symbol val="none"/>
          </c:marker>
          <c:xVal>
            <c:numRef>
              <c:f>phénologie!$B$4:$C$4</c:f>
              <c:numCache>
                <c:formatCode>d\-mmm</c:formatCode>
                <c:ptCount val="2"/>
                <c:pt idx="0">
                  <c:v>44023</c:v>
                </c:pt>
                <c:pt idx="1">
                  <c:v>44050</c:v>
                </c:pt>
              </c:numCache>
            </c:numRef>
          </c:xVal>
          <c:yVal>
            <c:numRef>
              <c:f>phénologie!$D$4:$E$4</c:f>
              <c:numCache>
                <c:formatCode>General</c:formatCode>
                <c:ptCount val="2"/>
                <c:pt idx="0">
                  <c:v>2012</c:v>
                </c:pt>
                <c:pt idx="1">
                  <c:v>2012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77-4C4A-9D9D-DF0BA90EFC03}"/>
            </c:ext>
          </c:extLst>
        </c:ser>
        <c:ser>
          <c:idx val="3"/>
          <c:order val="3"/>
          <c:tx>
            <c:strRef>
              <c:f>phénologie!$A$5</c:f>
              <c:strCache>
                <c:ptCount val="1"/>
                <c:pt idx="0">
                  <c:v>2016</c:v>
                </c:pt>
              </c:strCache>
            </c:strRef>
          </c:tx>
          <c:spPr>
            <a:ln w="101600">
              <a:solidFill>
                <a:srgbClr val="F9CF9D"/>
              </a:solidFill>
            </a:ln>
          </c:spPr>
          <c:marker>
            <c:symbol val="none"/>
          </c:marker>
          <c:xVal>
            <c:numRef>
              <c:f>phénologie!$B$5:$C$5</c:f>
              <c:numCache>
                <c:formatCode>d\-mmm</c:formatCode>
                <c:ptCount val="2"/>
                <c:pt idx="0">
                  <c:v>44016</c:v>
                </c:pt>
                <c:pt idx="1">
                  <c:v>44045</c:v>
                </c:pt>
              </c:numCache>
            </c:numRef>
          </c:xVal>
          <c:yVal>
            <c:numRef>
              <c:f>phénologie!$D$5:$E$5</c:f>
              <c:numCache>
                <c:formatCode>General</c:formatCode>
                <c:ptCount val="2"/>
                <c:pt idx="0">
                  <c:v>2016</c:v>
                </c:pt>
                <c:pt idx="1">
                  <c:v>2016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77-4C4A-9D9D-DF0BA90EFC03}"/>
            </c:ext>
          </c:extLst>
        </c:ser>
        <c:ser>
          <c:idx val="4"/>
          <c:order val="4"/>
          <c:tx>
            <c:strRef>
              <c:f>phénologie!$A$6</c:f>
              <c:strCache>
                <c:ptCount val="1"/>
                <c:pt idx="0">
                  <c:v>2018</c:v>
                </c:pt>
              </c:strCache>
            </c:strRef>
          </c:tx>
          <c:spPr>
            <a:ln w="101600">
              <a:solidFill>
                <a:srgbClr val="F9CF9D"/>
              </a:solidFill>
            </a:ln>
          </c:spPr>
          <c:marker>
            <c:symbol val="none"/>
          </c:marker>
          <c:xVal>
            <c:numRef>
              <c:f>phénologie!$B$6:$C$6</c:f>
              <c:numCache>
                <c:formatCode>d\-mmm</c:formatCode>
                <c:ptCount val="2"/>
                <c:pt idx="0">
                  <c:v>44007</c:v>
                </c:pt>
                <c:pt idx="1">
                  <c:v>44035</c:v>
                </c:pt>
              </c:numCache>
            </c:numRef>
          </c:xVal>
          <c:yVal>
            <c:numRef>
              <c:f>phénologie!$D$6:$E$6</c:f>
              <c:numCache>
                <c:formatCode>General</c:formatCode>
                <c:ptCount val="2"/>
                <c:pt idx="0">
                  <c:v>2018</c:v>
                </c:pt>
                <c:pt idx="1">
                  <c:v>2018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77-4C4A-9D9D-DF0BA90EFC03}"/>
            </c:ext>
          </c:extLst>
        </c:ser>
        <c:ser>
          <c:idx val="5"/>
          <c:order val="5"/>
          <c:tx>
            <c:strRef>
              <c:f>phénologie!$A$7</c:f>
              <c:strCache>
                <c:ptCount val="1"/>
                <c:pt idx="0">
                  <c:v>2020</c:v>
                </c:pt>
              </c:strCache>
            </c:strRef>
          </c:tx>
          <c:spPr>
            <a:ln w="101600">
              <a:solidFill>
                <a:srgbClr val="D97A0C"/>
              </a:solidFill>
            </a:ln>
          </c:spPr>
          <c:marker>
            <c:symbol val="none"/>
          </c:marker>
          <c:xVal>
            <c:numRef>
              <c:f>phénologie!$B$7:$C$7</c:f>
              <c:numCache>
                <c:formatCode>d\-mmm</c:formatCode>
                <c:ptCount val="2"/>
                <c:pt idx="0">
                  <c:v>44004</c:v>
                </c:pt>
                <c:pt idx="1">
                  <c:v>44025</c:v>
                </c:pt>
              </c:numCache>
            </c:numRef>
          </c:xVal>
          <c:yVal>
            <c:numRef>
              <c:f>phénologie!$D$7:$E$7</c:f>
              <c:numCache>
                <c:formatCode>General</c:formatCode>
                <c:ptCount val="2"/>
                <c:pt idx="0">
                  <c:v>2020</c:v>
                </c:pt>
                <c:pt idx="1">
                  <c:v>2020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B77-4C4A-9D9D-DF0BA90EF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47520"/>
        <c:axId val="75207744"/>
      </c:scatterChart>
      <c:valAx>
        <c:axId val="75147520"/>
        <c:scaling>
          <c:orientation val="minMax"/>
          <c:max val="44053"/>
          <c:min val="44002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d\-mmm" sourceLinked="1"/>
        <c:majorTickMark val="out"/>
        <c:minorTickMark val="none"/>
        <c:tickLblPos val="nextTo"/>
        <c:crossAx val="75207744"/>
        <c:crosses val="autoZero"/>
        <c:crossBetween val="midCat"/>
        <c:majorUnit val="10"/>
      </c:valAx>
      <c:valAx>
        <c:axId val="75207744"/>
        <c:scaling>
          <c:orientation val="minMax"/>
          <c:max val="2021"/>
          <c:min val="2008"/>
        </c:scaling>
        <c:delete val="1"/>
        <c:axPos val="l"/>
        <c:numFmt formatCode="General" sourceLinked="1"/>
        <c:majorTickMark val="out"/>
        <c:minorTickMark val="none"/>
        <c:tickLblPos val="nextTo"/>
        <c:crossAx val="75147520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graph!$C$1</c:f>
              <c:strCache>
                <c:ptCount val="1"/>
                <c:pt idx="0">
                  <c:v>Nombre de mâles</c:v>
                </c:pt>
              </c:strCache>
            </c:strRef>
          </c:tx>
          <c:spPr>
            <a:solidFill>
              <a:srgbClr val="0E6189"/>
            </a:solidFill>
            <a:ln>
              <a:solidFill>
                <a:srgbClr val="0E6189"/>
              </a:solidFill>
            </a:ln>
          </c:spPr>
          <c:invertIfNegative val="0"/>
          <c:cat>
            <c:numRef>
              <c:f>graph!$B$2:$B$9</c:f>
              <c:numCache>
                <c:formatCode>d\-mmm</c:formatCode>
                <c:ptCount val="8"/>
                <c:pt idx="0">
                  <c:v>44012</c:v>
                </c:pt>
                <c:pt idx="1">
                  <c:v>44015</c:v>
                </c:pt>
                <c:pt idx="2">
                  <c:v>44019</c:v>
                </c:pt>
                <c:pt idx="3">
                  <c:v>44021</c:v>
                </c:pt>
                <c:pt idx="4">
                  <c:v>44025</c:v>
                </c:pt>
                <c:pt idx="5">
                  <c:v>44028</c:v>
                </c:pt>
                <c:pt idx="6">
                  <c:v>44031</c:v>
                </c:pt>
                <c:pt idx="7">
                  <c:v>44034</c:v>
                </c:pt>
              </c:numCache>
            </c:numRef>
          </c:cat>
          <c:val>
            <c:numRef>
              <c:f>graph!$C$2:$C$9</c:f>
              <c:numCache>
                <c:formatCode>General</c:formatCode>
                <c:ptCount val="8"/>
                <c:pt idx="0">
                  <c:v>9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0D-487F-8018-F25827C9A7AA}"/>
            </c:ext>
          </c:extLst>
        </c:ser>
        <c:ser>
          <c:idx val="1"/>
          <c:order val="1"/>
          <c:tx>
            <c:strRef>
              <c:f>graph!$E$1</c:f>
              <c:strCache>
                <c:ptCount val="1"/>
                <c:pt idx="0">
                  <c:v>Nombre de femelles</c:v>
                </c:pt>
              </c:strCache>
            </c:strRef>
          </c:tx>
          <c:spPr>
            <a:solidFill>
              <a:srgbClr val="D97A0C"/>
            </a:solidFill>
            <a:ln>
              <a:solidFill>
                <a:srgbClr val="D97A0C"/>
              </a:solidFill>
            </a:ln>
          </c:spPr>
          <c:invertIfNegative val="0"/>
          <c:cat>
            <c:numRef>
              <c:f>graph!$B$2:$B$9</c:f>
              <c:numCache>
                <c:formatCode>d\-mmm</c:formatCode>
                <c:ptCount val="8"/>
                <c:pt idx="0">
                  <c:v>44012</c:v>
                </c:pt>
                <c:pt idx="1">
                  <c:v>44015</c:v>
                </c:pt>
                <c:pt idx="2">
                  <c:v>44019</c:v>
                </c:pt>
                <c:pt idx="3">
                  <c:v>44021</c:v>
                </c:pt>
                <c:pt idx="4">
                  <c:v>44025</c:v>
                </c:pt>
                <c:pt idx="5">
                  <c:v>44028</c:v>
                </c:pt>
                <c:pt idx="6">
                  <c:v>44031</c:v>
                </c:pt>
                <c:pt idx="7">
                  <c:v>44034</c:v>
                </c:pt>
              </c:numCache>
            </c:numRef>
          </c:cat>
          <c:val>
            <c:numRef>
              <c:f>graph!$E$2:$E$9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0D-487F-8018-F25827C9A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51752704"/>
        <c:axId val="75150400"/>
      </c:barChart>
      <c:scatterChart>
        <c:scatterStyle val="lineMarker"/>
        <c:varyColors val="0"/>
        <c:ser>
          <c:idx val="2"/>
          <c:order val="2"/>
          <c:tx>
            <c:strRef>
              <c:f>graph!$D$1</c:f>
              <c:strCache>
                <c:ptCount val="1"/>
                <c:pt idx="0">
                  <c:v>Nombre de mâles recapturés</c:v>
                </c:pt>
              </c:strCache>
            </c:strRef>
          </c:tx>
          <c:spPr>
            <a:ln>
              <a:solidFill>
                <a:srgbClr val="004494">
                  <a:alpha val="50000"/>
                </a:srgbClr>
              </a:solidFill>
            </a:ln>
          </c:spPr>
          <c:marker>
            <c:symbol val="diamond"/>
            <c:size val="6"/>
            <c:spPr>
              <a:solidFill>
                <a:srgbClr val="004494"/>
              </a:solidFill>
              <a:ln>
                <a:solidFill>
                  <a:srgbClr val="004494">
                    <a:alpha val="25000"/>
                  </a:srgbClr>
                </a:solidFill>
              </a:ln>
            </c:spPr>
          </c:marker>
          <c:xVal>
            <c:numRef>
              <c:f>graph!$B$2:$B$9</c:f>
              <c:numCache>
                <c:formatCode>d\-mmm</c:formatCode>
                <c:ptCount val="8"/>
                <c:pt idx="0">
                  <c:v>44012</c:v>
                </c:pt>
                <c:pt idx="1">
                  <c:v>44015</c:v>
                </c:pt>
                <c:pt idx="2">
                  <c:v>44019</c:v>
                </c:pt>
                <c:pt idx="3">
                  <c:v>44021</c:v>
                </c:pt>
                <c:pt idx="4">
                  <c:v>44025</c:v>
                </c:pt>
                <c:pt idx="5">
                  <c:v>44028</c:v>
                </c:pt>
                <c:pt idx="6">
                  <c:v>44031</c:v>
                </c:pt>
                <c:pt idx="7">
                  <c:v>44034</c:v>
                </c:pt>
              </c:numCache>
            </c:numRef>
          </c:xVal>
          <c:yVal>
            <c:numRef>
              <c:f>graph!$D$2:$D$9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0D-487F-8018-F25827C9A7AA}"/>
            </c:ext>
          </c:extLst>
        </c:ser>
        <c:ser>
          <c:idx val="3"/>
          <c:order val="3"/>
          <c:tx>
            <c:strRef>
              <c:f>graph!$F$1</c:f>
              <c:strCache>
                <c:ptCount val="1"/>
                <c:pt idx="0">
                  <c:v>Nombre de femelles recapturées</c:v>
                </c:pt>
              </c:strCache>
            </c:strRef>
          </c:tx>
          <c:spPr>
            <a:ln>
              <a:solidFill>
                <a:srgbClr val="D97A0C">
                  <a:alpha val="50000"/>
                </a:srgbClr>
              </a:solidFill>
            </a:ln>
          </c:spPr>
          <c:marker>
            <c:symbol val="diamond"/>
            <c:size val="6"/>
            <c:spPr>
              <a:solidFill>
                <a:srgbClr val="D97A0C">
                  <a:alpha val="50196"/>
                </a:srgbClr>
              </a:solidFill>
              <a:ln>
                <a:solidFill>
                  <a:srgbClr val="D97A0C">
                    <a:alpha val="50000"/>
                  </a:srgbClr>
                </a:solidFill>
              </a:ln>
            </c:spPr>
          </c:marker>
          <c:xVal>
            <c:numRef>
              <c:f>graph!$B$2:$B$9</c:f>
              <c:numCache>
                <c:formatCode>d\-mmm</c:formatCode>
                <c:ptCount val="8"/>
                <c:pt idx="0">
                  <c:v>44012</c:v>
                </c:pt>
                <c:pt idx="1">
                  <c:v>44015</c:v>
                </c:pt>
                <c:pt idx="2">
                  <c:v>44019</c:v>
                </c:pt>
                <c:pt idx="3">
                  <c:v>44021</c:v>
                </c:pt>
                <c:pt idx="4">
                  <c:v>44025</c:v>
                </c:pt>
                <c:pt idx="5">
                  <c:v>44028</c:v>
                </c:pt>
                <c:pt idx="6">
                  <c:v>44031</c:v>
                </c:pt>
                <c:pt idx="7">
                  <c:v>44034</c:v>
                </c:pt>
              </c:numCache>
            </c:numRef>
          </c:xVal>
          <c:yVal>
            <c:numRef>
              <c:f>graph!$F$2:$F$9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70D-487F-8018-F25827C9A7AA}"/>
            </c:ext>
          </c:extLst>
        </c:ser>
        <c:ser>
          <c:idx val="4"/>
          <c:order val="4"/>
          <c:tx>
            <c:strRef>
              <c:f>graph!$G$1</c:f>
              <c:strCache>
                <c:ptCount val="1"/>
                <c:pt idx="0">
                  <c:v>Nombre total d'imagos</c:v>
                </c:pt>
              </c:strCache>
            </c:strRef>
          </c:tx>
          <c:spPr>
            <a:ln>
              <a:solidFill>
                <a:srgbClr val="C8C8C8"/>
              </a:solidFill>
            </a:ln>
          </c:spPr>
          <c:marker>
            <c:symbol val="diamond"/>
            <c:size val="6"/>
            <c:spPr>
              <a:solidFill>
                <a:srgbClr val="C8C8C8"/>
              </a:solidFill>
              <a:ln>
                <a:solidFill>
                  <a:srgbClr val="C8C8C8"/>
                </a:solidFill>
              </a:ln>
            </c:spPr>
          </c:marker>
          <c:xVal>
            <c:numRef>
              <c:f>graph!$B$2:$B$9</c:f>
              <c:numCache>
                <c:formatCode>d\-mmm</c:formatCode>
                <c:ptCount val="8"/>
                <c:pt idx="0">
                  <c:v>44012</c:v>
                </c:pt>
                <c:pt idx="1">
                  <c:v>44015</c:v>
                </c:pt>
                <c:pt idx="2">
                  <c:v>44019</c:v>
                </c:pt>
                <c:pt idx="3">
                  <c:v>44021</c:v>
                </c:pt>
                <c:pt idx="4">
                  <c:v>44025</c:v>
                </c:pt>
                <c:pt idx="5">
                  <c:v>44028</c:v>
                </c:pt>
                <c:pt idx="6">
                  <c:v>44031</c:v>
                </c:pt>
                <c:pt idx="7">
                  <c:v>44034</c:v>
                </c:pt>
              </c:numCache>
            </c:numRef>
          </c:xVal>
          <c:yVal>
            <c:numRef>
              <c:f>graph!$G$2:$G$9</c:f>
              <c:numCache>
                <c:formatCode>General</c:formatCode>
                <c:ptCount val="8"/>
                <c:pt idx="0">
                  <c:v>13</c:v>
                </c:pt>
                <c:pt idx="1">
                  <c:v>7</c:v>
                </c:pt>
                <c:pt idx="2">
                  <c:v>3</c:v>
                </c:pt>
                <c:pt idx="3">
                  <c:v>7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70D-487F-8018-F25827C9A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752704"/>
        <c:axId val="75150400"/>
      </c:scatterChart>
      <c:dateAx>
        <c:axId val="151752704"/>
        <c:scaling>
          <c:orientation val="minMax"/>
          <c:min val="44004"/>
        </c:scaling>
        <c:delete val="0"/>
        <c:axPos val="b"/>
        <c:numFmt formatCode="d\-mmm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75150400"/>
        <c:crosses val="autoZero"/>
        <c:auto val="1"/>
        <c:lblOffset val="100"/>
        <c:baseTimeUnit val="days"/>
        <c:majorUnit val="3"/>
        <c:majorTimeUnit val="days"/>
      </c:dateAx>
      <c:valAx>
        <c:axId val="751504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900">
                    <a:latin typeface="Arial" panose="020B0604020202020204" pitchFamily="34" charset="0"/>
                    <a:cs typeface="Arial" panose="020B0604020202020204" pitchFamily="34" charset="0"/>
                  </a:rPr>
                  <a:t>Nombre d'imagos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175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09215730035624"/>
          <c:y val="6.4101307165632351E-2"/>
          <c:w val="0.29171786848653847"/>
          <c:h val="0.4315279629258385"/>
        </c:manualLayout>
      </c:layout>
      <c:overlay val="1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33D3D4-8B03-409F-89BE-9AFA03B517DF}" type="datetimeFigureOut">
              <a:rPr lang="fr-FR"/>
              <a:pPr>
                <a:defRPr/>
              </a:pPr>
              <a:t>10/12/2020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34CE30-B79C-455B-87EB-052EB83D94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713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43325" y="10179050"/>
            <a:ext cx="28654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3" tIns="45866" rIns="91733" bIns="45866" anchor="b"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6B68F4-7864-4009-8FAC-670E662D89C5}" type="slidenum">
              <a:rPr lang="fr-FR" altLang="fr-FR"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dirty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>
                <a:latin typeface="Arial" charset="0"/>
              </a:rPr>
              <a:t>Réseau de sites, réseau d’acteur, proximité, expertise, technique</a:t>
            </a:r>
          </a:p>
        </p:txBody>
      </p:sp>
    </p:spTree>
    <p:extLst>
      <p:ext uri="{BB962C8B-B14F-4D97-AF65-F5344CB8AC3E}">
        <p14:creationId xmlns:p14="http://schemas.microsoft.com/office/powerpoint/2010/main" val="343197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43325" y="10179050"/>
            <a:ext cx="28654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3" tIns="45866" rIns="91733" bIns="45866" anchor="b"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6B68F4-7864-4009-8FAC-670E662D89C5}" type="slidenum">
              <a:rPr lang="fr-FR" altLang="fr-FR">
                <a:latin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 dirty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smtClean="0">
                <a:latin typeface="Arial" charset="0"/>
              </a:rPr>
              <a:t>Réseau de sites, réseau d’acteur, proximité, expertise, technique</a:t>
            </a:r>
          </a:p>
        </p:txBody>
      </p:sp>
    </p:spTree>
    <p:extLst>
      <p:ext uri="{BB962C8B-B14F-4D97-AF65-F5344CB8AC3E}">
        <p14:creationId xmlns:p14="http://schemas.microsoft.com/office/powerpoint/2010/main" val="343197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5FDD15-84C1-4E99-A4A6-4724428EB2E7}" type="slidenum">
              <a:rPr lang="fr-FR" altLang="fr-FR" smtClean="0"/>
              <a:pPr/>
              <a:t>27</a:t>
            </a:fld>
            <a:endParaRPr lang="fr-FR" alt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rgbClr val="FF6600">
                <a:alpha val="8470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8030-D0BA-4326-8A31-4A6109A697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204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CAB0-2A86-4C23-8D5B-BB3ADC4600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253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12A7-097C-4325-8907-F54B6CB169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585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0538-0FDA-47E4-88D3-3BA88691AB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976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588A-B839-4ED6-BC3D-822F1D3C16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10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24D0-5BB7-4679-8E93-31A47510C6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0029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273C-93DB-4F89-B0AC-4C3242B28D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571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F2FC-E920-4F07-AAC6-CBF9DAD91C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955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D76-7FF3-4A00-B822-23A54E1826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840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D906-BF73-4440-82B0-CCD16B62C4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77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E103-AC4A-47FB-9728-22F8F99DC9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932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05488"/>
            <a:ext cx="2268538" cy="105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Picture 1" descr="E:\ordi portable à ranger vacances\telechargement\CEN_Occitanie_Couleur_110m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57888"/>
            <a:ext cx="20891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29F2-34A1-4EED-B8B1-2468922BC2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683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F25B-A9AE-406D-96C9-FB7BAB2C3E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041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90E2-B12E-4308-94AE-37285CB67F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943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9006-CEF8-49D6-83AA-06FF332062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73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AA4D583-7927-46DA-BCB5-95A0413359C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675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5805488"/>
            <a:ext cx="2268538" cy="105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8027988" y="6669088"/>
            <a:ext cx="1135062" cy="220662"/>
          </a:xfrm>
          <a:prstGeom prst="rect">
            <a:avLst/>
          </a:prstGeom>
          <a:solidFill>
            <a:srgbClr val="7CB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34" name="Picture 1" descr="E:\ordi portable à ranger vacances\telechargement\CEN_Occitanie_Couleur_110mm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57888"/>
            <a:ext cx="20891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389" r:id="rId2"/>
    <p:sldLayoutId id="2147484390" r:id="rId3"/>
    <p:sldLayoutId id="2147484391" r:id="rId4"/>
    <p:sldLayoutId id="2147484392" r:id="rId5"/>
    <p:sldLayoutId id="2147484401" r:id="rId6"/>
    <p:sldLayoutId id="2147484393" r:id="rId7"/>
    <p:sldLayoutId id="2147484394" r:id="rId8"/>
    <p:sldLayoutId id="2147484395" r:id="rId9"/>
    <p:sldLayoutId id="2147484402" r:id="rId10"/>
    <p:sldLayoutId id="2147484396" r:id="rId11"/>
    <p:sldLayoutId id="2147484403" r:id="rId12"/>
    <p:sldLayoutId id="2147484397" r:id="rId13"/>
    <p:sldLayoutId id="2147484398" r:id="rId14"/>
    <p:sldLayoutId id="2147484399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E:\ordi portable à ranger vacances\telechargement\CEN_Occitanie_Couleur_110m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7" y="0"/>
            <a:ext cx="2483767" cy="101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236296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fr-FR" sz="1800" dirty="0" smtClean="0">
                <a:solidFill>
                  <a:srgbClr val="D97A0C"/>
                </a:solidFill>
                <a:latin typeface="Advert" pitchFamily="50" charset="0"/>
              </a:rPr>
              <a:t>SITE NATURA 2000</a:t>
            </a:r>
            <a:br>
              <a:rPr lang="fr-FR" sz="1800" dirty="0" smtClean="0">
                <a:solidFill>
                  <a:srgbClr val="D97A0C"/>
                </a:solidFill>
                <a:latin typeface="Advert" pitchFamily="50" charset="0"/>
              </a:rPr>
            </a:br>
            <a:r>
              <a:rPr lang="fr-FR" sz="800" dirty="0" smtClean="0">
                <a:solidFill>
                  <a:schemeClr val="bg1"/>
                </a:solidFill>
                <a:latin typeface="Advert" pitchFamily="50" charset="0"/>
              </a:rPr>
              <a:t>i</a:t>
            </a:r>
            <a:r>
              <a:rPr lang="fr-FR" sz="1800" dirty="0" smtClean="0">
                <a:solidFill>
                  <a:srgbClr val="D97A0C"/>
                </a:solidFill>
                <a:latin typeface="Advert" pitchFamily="50" charset="0"/>
              </a:rPr>
              <a:t/>
            </a:r>
            <a:br>
              <a:rPr lang="fr-FR" sz="1800" dirty="0" smtClean="0">
                <a:solidFill>
                  <a:srgbClr val="D97A0C"/>
                </a:solidFill>
                <a:latin typeface="Advert" pitchFamily="50" charset="0"/>
              </a:rPr>
            </a:br>
            <a:r>
              <a:rPr lang="fr-FR" sz="1800" dirty="0" smtClean="0">
                <a:solidFill>
                  <a:srgbClr val="D97A0C"/>
                </a:solidFill>
                <a:latin typeface="Advert" pitchFamily="50" charset="0"/>
              </a:rPr>
              <a:t>TOURBIERE ET LAC DE LOURDES</a:t>
            </a:r>
            <a:endParaRPr lang="fr-FR" sz="1800" dirty="0">
              <a:solidFill>
                <a:srgbClr val="D97A0C"/>
              </a:solidFill>
              <a:latin typeface="Advert" pitchFamily="50" charset="0"/>
            </a:endParaRP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385392" y="5976664"/>
            <a:ext cx="5112568" cy="692696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1600" dirty="0" smtClean="0">
                <a:solidFill>
                  <a:srgbClr val="7AB51D"/>
                </a:solidFill>
                <a:latin typeface="Advert" pitchFamily="50" charset="0"/>
              </a:rPr>
              <a:t>Comité de pilotage</a:t>
            </a:r>
          </a:p>
          <a:p>
            <a:pPr algn="ctr"/>
            <a:r>
              <a:rPr lang="fr-FR" sz="1600" dirty="0" smtClean="0">
                <a:solidFill>
                  <a:srgbClr val="7AB51D"/>
                </a:solidFill>
                <a:latin typeface="Advert" pitchFamily="50" charset="0"/>
              </a:rPr>
              <a:t>14 décembre 2020</a:t>
            </a:r>
            <a:endParaRPr lang="fr-FR" sz="1600" dirty="0">
              <a:solidFill>
                <a:srgbClr val="7AB51D"/>
              </a:solidFill>
              <a:latin typeface="Advert" pitchFamily="50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23528" y="2132856"/>
            <a:ext cx="7236296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4494"/>
                </a:solidFill>
                <a:latin typeface="Advert" pitchFamily="50" charset="0"/>
              </a:rPr>
              <a:t>ETUDE DE LA POPULATION DE FADET DES LAICHES</a:t>
            </a:r>
          </a:p>
          <a:p>
            <a:pPr>
              <a:spcBef>
                <a:spcPts val="0"/>
              </a:spcBef>
            </a:pPr>
            <a:endParaRPr lang="fr-FR" sz="700" dirty="0">
              <a:solidFill>
                <a:srgbClr val="004494"/>
              </a:solidFill>
              <a:latin typeface="Advert" pitchFamily="50" charset="0"/>
            </a:endParaRPr>
          </a:p>
          <a:p>
            <a:r>
              <a:rPr lang="fr-FR" sz="2000" dirty="0" smtClean="0">
                <a:solidFill>
                  <a:srgbClr val="004494"/>
                </a:solidFill>
                <a:latin typeface="Advert" pitchFamily="50" charset="0"/>
              </a:rPr>
              <a:t>ANNEE 2020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988602" y="3141168"/>
            <a:ext cx="5887654" cy="2592088"/>
            <a:chOff x="-180707" y="2492896"/>
            <a:chExt cx="5887654" cy="259208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331" y="3284984"/>
              <a:ext cx="3195616" cy="1800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707" y="2492896"/>
              <a:ext cx="2700449" cy="1800000"/>
            </a:xfrm>
            <a:prstGeom prst="rect">
              <a:avLst/>
            </a:prstGeom>
            <a:noFill/>
          </p:spPr>
        </p:pic>
      </p:grp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93296"/>
            <a:ext cx="1300480" cy="622300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021288"/>
            <a:ext cx="1033780" cy="73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Transects linéaires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Principe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Comptage visuel des imagos le long d’un itinéraire fixe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Informations sur l’évolution de la population par comparaisons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interannuelles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Avantages : facile à mettre en place, reproductible chaque année, peu impactant pour les individus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2837254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Limites : dépendant de la détectabilité de l’espèce et de la densité d’individus</a:t>
            </a:r>
          </a:p>
        </p:txBody>
      </p:sp>
    </p:spTree>
    <p:extLst>
      <p:ext uri="{BB962C8B-B14F-4D97-AF65-F5344CB8AC3E}">
        <p14:creationId xmlns:p14="http://schemas.microsoft.com/office/powerpoint/2010/main" val="7829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Transects linéaires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/>
          <a:stretch/>
        </p:blipFill>
        <p:spPr>
          <a:xfrm>
            <a:off x="4248278" y="2852936"/>
            <a:ext cx="4829782" cy="28404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Principe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Comptage visuel des imagos le long d’un itinéraire fixe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Informations sur l’évolution de la population par comparaisons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interannuelles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Avantages : facile à mettre en place, reproductible chaque année, peu impactant pour les individus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283725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Limites : dépendant de la détectabilité de l’espèce et de la densité d’individus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7504" y="348126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Méthodologie appliquée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504" y="3861048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Transects conservés des suivis précédents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Trois passages entre le 9 et le 22 juillet couvrant la période de vol de l’espèce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Comptage des imagos sur chaque transect dans une bande large de cinq mètres</a:t>
            </a:r>
          </a:p>
        </p:txBody>
      </p:sp>
    </p:spTree>
    <p:extLst>
      <p:ext uri="{BB962C8B-B14F-4D97-AF65-F5344CB8AC3E}">
        <p14:creationId xmlns:p14="http://schemas.microsoft.com/office/powerpoint/2010/main" val="1410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RESULTATS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707904" y="3068960"/>
            <a:ext cx="5328591" cy="2640457"/>
            <a:chOff x="0" y="0"/>
            <a:chExt cx="5610860" cy="2831924"/>
          </a:xfrm>
        </p:grpSpPr>
        <p:grpSp>
          <p:nvGrpSpPr>
            <p:cNvPr id="5" name="Groupe 4"/>
            <p:cNvGrpSpPr/>
            <p:nvPr/>
          </p:nvGrpSpPr>
          <p:grpSpPr>
            <a:xfrm>
              <a:off x="0" y="0"/>
              <a:ext cx="5610860" cy="2576945"/>
              <a:chOff x="0" y="0"/>
              <a:chExt cx="5611091" cy="2577383"/>
            </a:xfrm>
          </p:grpSpPr>
          <p:graphicFrame>
            <p:nvGraphicFramePr>
              <p:cNvPr id="7" name="Graphique 6"/>
              <p:cNvGraphicFramePr/>
              <p:nvPr>
                <p:extLst>
                  <p:ext uri="{D42A27DB-BD31-4B8C-83A1-F6EECF244321}">
                    <p14:modId xmlns:p14="http://schemas.microsoft.com/office/powerpoint/2010/main" val="422544779"/>
                  </p:ext>
                </p:extLst>
              </p:nvPr>
            </p:nvGraphicFramePr>
            <p:xfrm>
              <a:off x="0" y="0"/>
              <a:ext cx="5611091" cy="25773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8" name="Groupe 7"/>
              <p:cNvGrpSpPr/>
              <p:nvPr/>
            </p:nvGrpSpPr>
            <p:grpSpPr>
              <a:xfrm>
                <a:off x="2568632" y="191193"/>
                <a:ext cx="2966633" cy="1966012"/>
                <a:chOff x="-1" y="0"/>
                <a:chExt cx="2966633" cy="1966012"/>
              </a:xfrm>
            </p:grpSpPr>
            <p:sp>
              <p:nvSpPr>
                <p:cNvPr id="9" name="Zone de texte 1"/>
                <p:cNvSpPr txBox="1"/>
                <p:nvPr/>
              </p:nvSpPr>
              <p:spPr>
                <a:xfrm>
                  <a:off x="1039090" y="307571"/>
                  <a:ext cx="562682" cy="224155"/>
                </a:xfrm>
                <a:prstGeom prst="rect">
                  <a:avLst/>
                </a:prstGeom>
                <a:noFill/>
              </p:spPr>
              <p:txBody>
                <a:bodyPr wrap="square" rtlCol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000" b="1" dirty="0">
                      <a:solidFill>
                        <a:srgbClr val="F5B05D"/>
                      </a:solidFill>
                      <a:effectLst/>
                      <a:latin typeface="Arial"/>
                      <a:ea typeface="Times New Roman"/>
                    </a:rPr>
                    <a:t>2018</a:t>
                  </a:r>
                  <a:endParaRPr lang="fr-FR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" name="Zone de texte 1"/>
                <p:cNvSpPr txBox="1"/>
                <p:nvPr/>
              </p:nvSpPr>
              <p:spPr>
                <a:xfrm>
                  <a:off x="-1" y="0"/>
                  <a:ext cx="540215" cy="224155"/>
                </a:xfrm>
                <a:prstGeom prst="rect">
                  <a:avLst/>
                </a:prstGeom>
                <a:noFill/>
              </p:spPr>
              <p:txBody>
                <a:bodyPr wrap="square" rtlCol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000" b="1">
                      <a:solidFill>
                        <a:srgbClr val="D97A0C"/>
                      </a:solidFill>
                      <a:effectLst/>
                      <a:latin typeface="Arial"/>
                      <a:ea typeface="Times New Roman"/>
                    </a:rPr>
                    <a:t>2020</a:t>
                  </a:r>
                  <a:endParaRPr lang="fr-FR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1" name="Zone de texte 1"/>
                <p:cNvSpPr txBox="1"/>
                <p:nvPr/>
              </p:nvSpPr>
              <p:spPr>
                <a:xfrm>
                  <a:off x="1978429" y="640477"/>
                  <a:ext cx="623339" cy="224155"/>
                </a:xfrm>
                <a:prstGeom prst="rect">
                  <a:avLst/>
                </a:prstGeom>
                <a:noFill/>
              </p:spPr>
              <p:txBody>
                <a:bodyPr wrap="square" rtlCol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000" b="1" dirty="0">
                      <a:solidFill>
                        <a:srgbClr val="F5B05D"/>
                      </a:solidFill>
                      <a:effectLst/>
                      <a:latin typeface="Arial"/>
                      <a:ea typeface="Times New Roman"/>
                    </a:rPr>
                    <a:t>2016</a:t>
                  </a:r>
                  <a:endParaRPr lang="fr-FR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2" name="Zone de texte 1"/>
                <p:cNvSpPr txBox="1"/>
                <p:nvPr/>
              </p:nvSpPr>
              <p:spPr>
                <a:xfrm>
                  <a:off x="2419003" y="1258418"/>
                  <a:ext cx="547629" cy="224155"/>
                </a:xfrm>
                <a:prstGeom prst="rect">
                  <a:avLst/>
                </a:prstGeom>
                <a:noFill/>
              </p:spPr>
              <p:txBody>
                <a:bodyPr wrap="square" rtlCol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000" b="1" dirty="0">
                      <a:solidFill>
                        <a:srgbClr val="F5B05D"/>
                      </a:solidFill>
                      <a:effectLst/>
                      <a:latin typeface="Arial"/>
                      <a:ea typeface="Times New Roman"/>
                    </a:rPr>
                    <a:t>2012</a:t>
                  </a:r>
                  <a:endParaRPr lang="fr-FR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3" name="Zone de texte 1"/>
                <p:cNvSpPr txBox="1"/>
                <p:nvPr/>
              </p:nvSpPr>
              <p:spPr>
                <a:xfrm>
                  <a:off x="2174397" y="1490146"/>
                  <a:ext cx="564760" cy="224155"/>
                </a:xfrm>
                <a:prstGeom prst="rect">
                  <a:avLst/>
                </a:prstGeom>
                <a:noFill/>
              </p:spPr>
              <p:txBody>
                <a:bodyPr wrap="square" rtlCol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000" b="1" dirty="0">
                      <a:solidFill>
                        <a:srgbClr val="F5B05D"/>
                      </a:solidFill>
                      <a:effectLst/>
                      <a:latin typeface="Arial"/>
                      <a:ea typeface="Times New Roman"/>
                    </a:rPr>
                    <a:t>2011</a:t>
                  </a:r>
                  <a:endParaRPr lang="fr-FR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4" name="Zone de texte 1"/>
                <p:cNvSpPr txBox="1"/>
                <p:nvPr/>
              </p:nvSpPr>
              <p:spPr>
                <a:xfrm>
                  <a:off x="2207793" y="1741857"/>
                  <a:ext cx="507294" cy="224155"/>
                </a:xfrm>
                <a:prstGeom prst="rect">
                  <a:avLst/>
                </a:prstGeom>
                <a:noFill/>
              </p:spPr>
              <p:txBody>
                <a:bodyPr wrap="square" rtlCol="0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fr-FR" sz="1000" b="1" dirty="0">
                      <a:solidFill>
                        <a:srgbClr val="F5B05D"/>
                      </a:solidFill>
                      <a:effectLst/>
                      <a:latin typeface="Arial"/>
                      <a:ea typeface="Times New Roman"/>
                    </a:rPr>
                    <a:t>2009</a:t>
                  </a:r>
                  <a:endParaRPr lang="fr-FR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sp>
          <p:nvSpPr>
            <p:cNvPr id="6" name="Zone de texte 37"/>
            <p:cNvSpPr txBox="1"/>
            <p:nvPr/>
          </p:nvSpPr>
          <p:spPr>
            <a:xfrm>
              <a:off x="340822" y="2576945"/>
              <a:ext cx="4937760" cy="25497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sources</a:t>
              </a:r>
              <a:r>
                <a:rPr lang="fr-FR" sz="800" dirty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 : </a:t>
              </a:r>
              <a:r>
                <a:rPr lang="fr-FR" sz="800" dirty="0" err="1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Parde</a:t>
              </a:r>
              <a:r>
                <a:rPr lang="fr-FR" sz="800" dirty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, 2009 ; </a:t>
              </a:r>
              <a:r>
                <a:rPr lang="fr-FR" sz="800" dirty="0" err="1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Parde</a:t>
              </a:r>
              <a:r>
                <a:rPr lang="fr-FR" sz="800" dirty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, 2011 ; </a:t>
              </a:r>
              <a:r>
                <a:rPr lang="fr-FR" sz="800" dirty="0" err="1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Parde</a:t>
              </a:r>
              <a:r>
                <a:rPr lang="fr-FR" sz="800" dirty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, 2012 ; </a:t>
              </a:r>
              <a:r>
                <a:rPr lang="fr-FR" sz="800" dirty="0" err="1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Demergès</a:t>
              </a:r>
              <a:r>
                <a:rPr lang="fr-FR" sz="800" dirty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, 2017 ; PLVG, 2018</a:t>
              </a:r>
              <a:endParaRPr lang="fr-FR" sz="1050" dirty="0">
                <a:effectLst/>
                <a:latin typeface="Arial"/>
                <a:ea typeface="Cambria"/>
                <a:cs typeface="Times New Roman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07504" y="908720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Phénologie inhabituelle de l’espèce en 2020 :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Première observation : 22 juin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Pic observé : 29 juin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Dernière observation : 13 juillet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similaires en Aquitaine : apparition précoce fin mai, fin de la période de vol avant le 15 juillet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7504" y="2909262"/>
            <a:ext cx="3924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Conséquence probable d’un hiver et d’un printemps particulièrement chauds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sur l’activité des chenilles et l’émergence des imagos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des suivis 2020 largement perturbés</a:t>
            </a:r>
          </a:p>
        </p:txBody>
      </p:sp>
    </p:spTree>
    <p:extLst>
      <p:ext uri="{BB962C8B-B14F-4D97-AF65-F5344CB8AC3E}">
        <p14:creationId xmlns:p14="http://schemas.microsoft.com/office/powerpoint/2010/main" val="13411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RESULTATS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1324506"/>
            <a:ext cx="5688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imagos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capturés et marqués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solidFill>
                <a:srgbClr val="D300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recaptures –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18,5 %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taux de recapture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Faible nombre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d’individus, aucun lors des trois derniers passages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Graphique 20"/>
          <p:cNvGraphicFramePr/>
          <p:nvPr>
            <p:extLst>
              <p:ext uri="{D42A27DB-BD31-4B8C-83A1-F6EECF244321}">
                <p14:modId xmlns:p14="http://schemas.microsoft.com/office/powerpoint/2010/main" val="2865880437"/>
              </p:ext>
            </p:extLst>
          </p:nvPr>
        </p:nvGraphicFramePr>
        <p:xfrm>
          <a:off x="3635896" y="2852936"/>
          <a:ext cx="5434999" cy="278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4283968" y="132218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: 58 individus capturés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solidFill>
                <a:srgbClr val="7AB5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: 13,8 % de taux de recapture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7504" y="2691497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Période de vol non couverte dans son intégralité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d’individus capturés  très probablement sous-estimé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trop fragiles statistiquement  et partiellement exploitables</a:t>
            </a:r>
          </a:p>
        </p:txBody>
      </p:sp>
    </p:spTree>
    <p:extLst>
      <p:ext uri="{BB962C8B-B14F-4D97-AF65-F5344CB8AC3E}">
        <p14:creationId xmlns:p14="http://schemas.microsoft.com/office/powerpoint/2010/main" val="1656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RESULTATS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Sex-ratio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1,25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– 15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mâles, 12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femelles</a:t>
            </a: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Déséquilibre classiquement observé chez l’espèce ailleurs en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Mâles : nombre d’individus plus important à l’émergence et période d’émergence plus précoces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83968" y="155679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: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sex-ratio équilibré – </a:t>
            </a: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mâles, 29 </a:t>
            </a: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femelles</a:t>
            </a:r>
          </a:p>
        </p:txBody>
      </p:sp>
    </p:spTree>
    <p:extLst>
      <p:ext uri="{BB962C8B-B14F-4D97-AF65-F5344CB8AC3E}">
        <p14:creationId xmlns:p14="http://schemas.microsoft.com/office/powerpoint/2010/main" val="4096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RESULTATS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Sex-ratio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1,25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– 15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mâles, 12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femelles</a:t>
            </a: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Déséquilibre classiquement observé chez l’espèce ailleurs en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Mâles : nombre d’individus plus important à l’émergence et période d’émergence plus précoces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83968" y="155679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: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sex-ratio équilibré – </a:t>
            </a: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mâles, 29 </a:t>
            </a: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femelles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7504" y="30492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Durée de vie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7504" y="3411577"/>
            <a:ext cx="8928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Duré de vie moyenne non estimable en 2020 (faible nombre de recaptures)</a:t>
            </a: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Généralement entre 4 et 7 jours, plus importante chez les femelles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: maximum de 10 jours pour une femelle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 connu : 25 jours pour une femelle en Slovénie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83968" y="429309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: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de 11 jours pour un mâle</a:t>
            </a:r>
            <a:endParaRPr lang="fr-FR" sz="1400" dirty="0">
              <a:solidFill>
                <a:srgbClr val="7AB5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dvert-bold" pitchFamily="50" charset="0"/>
              </a:rPr>
              <a:t>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Habitats préférentiels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Distribution spatiale hétérogène sur le site</a:t>
            </a:r>
          </a:p>
          <a:p>
            <a:pPr lvl="1">
              <a:buClr>
                <a:srgbClr val="7AB51D"/>
              </a:buClr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Tous les individus capturés dans la partie sud de la tourbière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Aucun individu contacté dans la partie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nord de la tourbiè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9992" y="3048643"/>
            <a:ext cx="8784016" cy="2612605"/>
            <a:chOff x="179992" y="3048643"/>
            <a:chExt cx="8784016" cy="261260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/>
            <a:stretch/>
          </p:blipFill>
          <p:spPr>
            <a:xfrm>
              <a:off x="4644008" y="3048643"/>
              <a:ext cx="4320000" cy="2540597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99"/>
            <a:stretch/>
          </p:blipFill>
          <p:spPr>
            <a:xfrm>
              <a:off x="179992" y="3048643"/>
              <a:ext cx="4320000" cy="2526459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79992" y="5353471"/>
              <a:ext cx="43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buClr>
                  <a:srgbClr val="7AB51D"/>
                </a:buClr>
              </a:pPr>
              <a:r>
                <a:rPr lang="fr-FR" sz="1400" b="1" dirty="0" smtClean="0">
                  <a:solidFill>
                    <a:srgbClr val="D97A0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2016</a:t>
              </a:r>
              <a:endParaRPr lang="fr-FR" sz="1400" b="1" dirty="0">
                <a:solidFill>
                  <a:srgbClr val="D97A0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644008" y="5353471"/>
              <a:ext cx="43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buClr>
                  <a:srgbClr val="7AB51D"/>
                </a:buClr>
              </a:pPr>
              <a:r>
                <a:rPr lang="fr-FR" sz="1400" b="1" dirty="0" smtClean="0">
                  <a:solidFill>
                    <a:srgbClr val="D97A0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  <a:endParaRPr lang="fr-FR" sz="1400" b="1" dirty="0">
                <a:solidFill>
                  <a:srgbClr val="D97A0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07504" y="2617167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Résultats similaires au suivi de 2016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/>
          <a:stretch/>
        </p:blipFill>
        <p:spPr>
          <a:xfrm>
            <a:off x="4248278" y="2852936"/>
            <a:ext cx="4829782" cy="2840400"/>
          </a:xfrm>
          <a:prstGeom prst="rect">
            <a:avLst/>
          </a:prstGeom>
        </p:spPr>
      </p:pic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dvert-bold" pitchFamily="50" charset="0"/>
              </a:rPr>
              <a:t>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Habitats préférentiels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Partie sud de la tourbière</a:t>
            </a:r>
          </a:p>
          <a:p>
            <a:pPr lvl="1">
              <a:buClr>
                <a:srgbClr val="7AB51D"/>
              </a:buClr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Mâles et femelles occupent les mêmes secteurs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Zone sud-est : prairies humides à Molinie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bleue, forte densité de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touradons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Noyau principal, femelles sédentaires, zone de reproduction</a:t>
            </a: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203400" y="4077072"/>
            <a:ext cx="3936552" cy="1440000"/>
            <a:chOff x="232913" y="0"/>
            <a:chExt cx="5894268" cy="215660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13" y="0"/>
              <a:ext cx="2881222" cy="215660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959" y="0"/>
              <a:ext cx="2881222" cy="2156604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107504" y="304979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Pourtour de la tourbière haute active : bas-marais à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Rhynchospore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blanc</a:t>
            </a: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/>
          <a:stretch/>
        </p:blipFill>
        <p:spPr>
          <a:xfrm>
            <a:off x="4248278" y="2852936"/>
            <a:ext cx="4829782" cy="2840400"/>
          </a:xfrm>
          <a:prstGeom prst="rect">
            <a:avLst/>
          </a:prstGeom>
        </p:spPr>
      </p:pic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dvert-bold" pitchFamily="50" charset="0"/>
              </a:rPr>
              <a:t>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Habitats préférentiels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Partie nord de la tourbière</a:t>
            </a:r>
          </a:p>
          <a:p>
            <a:pPr lvl="1">
              <a:buClr>
                <a:srgbClr val="7AB51D"/>
              </a:buClr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Aucun individu contacté en 2020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Forte densité jusqu’en 2012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Evolution rapide de la végétation et fermeture des habitats défavorables au fadet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504" y="2924944"/>
            <a:ext cx="4140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Causes non identifiées :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modifications du fonctionnement hydrologique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Mise en place récente du pâturage : aucun résultat visible pour le moment   </a:t>
            </a: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204029" y="4077072"/>
            <a:ext cx="3935923" cy="1440000"/>
            <a:chOff x="0" y="0"/>
            <a:chExt cx="5917721" cy="216523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498" y="8626"/>
              <a:ext cx="2881223" cy="2156604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81223" cy="2156603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4283968" y="189708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: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individus		2018 : 3 individus</a:t>
            </a:r>
            <a:endParaRPr lang="fr-FR" sz="1400" dirty="0">
              <a:solidFill>
                <a:srgbClr val="7AB5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4246096" y="2853327"/>
            <a:ext cx="4830189" cy="2840400"/>
            <a:chOff x="0" y="1029287"/>
            <a:chExt cx="8641532" cy="5081802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3"/>
            <a:stretch/>
          </p:blipFill>
          <p:spPr>
            <a:xfrm>
              <a:off x="0" y="1029287"/>
              <a:ext cx="8641532" cy="5081802"/>
            </a:xfrm>
            <a:prstGeom prst="rect">
              <a:avLst/>
            </a:prstGeom>
          </p:spPr>
        </p:pic>
        <p:cxnSp>
          <p:nvCxnSpPr>
            <p:cNvPr id="24" name="Connecteur droit avec flèche 23"/>
            <p:cNvCxnSpPr/>
            <p:nvPr/>
          </p:nvCxnSpPr>
          <p:spPr>
            <a:xfrm flipV="1">
              <a:off x="2883528" y="2942376"/>
              <a:ext cx="887186" cy="177074"/>
            </a:xfrm>
            <a:prstGeom prst="straightConnector1">
              <a:avLst/>
            </a:prstGeom>
            <a:ln w="19050">
              <a:solidFill>
                <a:srgbClr val="C8C8C8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 flipV="1">
              <a:off x="4359243" y="3037438"/>
              <a:ext cx="155575" cy="1205592"/>
            </a:xfrm>
            <a:prstGeom prst="straightConnector1">
              <a:avLst/>
            </a:prstGeom>
            <a:ln w="19050">
              <a:solidFill>
                <a:srgbClr val="C8C8C8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7043596" y="5522614"/>
              <a:ext cx="243965" cy="0"/>
            </a:xfrm>
            <a:prstGeom prst="straightConnector1">
              <a:avLst/>
            </a:prstGeom>
            <a:ln w="19050">
              <a:solidFill>
                <a:srgbClr val="C8C8C8"/>
              </a:solidFill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dvert-bold" pitchFamily="50" charset="0"/>
              </a:rPr>
              <a:t>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Déplacements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Peu de données de déplacements :</a:t>
            </a:r>
          </a:p>
          <a:p>
            <a:pPr lvl="1">
              <a:buClr>
                <a:srgbClr val="7AB51D"/>
              </a:buClr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Femelles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recapturées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à des distances faibles (entre 6 et 24 mètres) de leur position de capture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mâle et une femelle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recapturés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à des distances plus importantes (154 et 115 mètres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respectivement)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2636912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Femelles sédentaires et mâles plus mobiles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 d’information sur la connexion entre les parties nord et sud de la tourbière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Maintien d’un couloir de déplacement entre les deux zones :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Favoriser les flux d’individus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Fournir au papillon la plus grande surface d’habitats favorables possible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INTRODUCTION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836712"/>
            <a:ext cx="86409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Fadet des laîches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Intérêt communautaire : annexes II &amp; IV DHFF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2007 – Validation du DOCOB : enjeu majeur du site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Natura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2000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 état de conservation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 S3 « 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Suivi de la population du Fadet des laîches 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Suivi entre 2009 et 2012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156176" y="1132204"/>
            <a:ext cx="2662436" cy="1830718"/>
            <a:chOff x="0" y="0"/>
            <a:chExt cx="3238500" cy="2394884"/>
          </a:xfrm>
        </p:grpSpPr>
        <p:sp>
          <p:nvSpPr>
            <p:cNvPr id="7" name="Zone de texte 73"/>
            <p:cNvSpPr txBox="1"/>
            <p:nvPr/>
          </p:nvSpPr>
          <p:spPr>
            <a:xfrm>
              <a:off x="190500" y="2156806"/>
              <a:ext cx="2884841" cy="23807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Arial"/>
                  <a:ea typeface="Cambria"/>
                  <a:cs typeface="Arial"/>
                </a:rPr>
                <a:t>Fadet des laîches © B. Charlot</a:t>
              </a:r>
              <a:endParaRPr lang="fr-FR" sz="1050" dirty="0">
                <a:solidFill>
                  <a:schemeClr val="bg1">
                    <a:lumMod val="75000"/>
                  </a:schemeClr>
                </a:solidFill>
                <a:effectLst/>
                <a:latin typeface="Arial"/>
                <a:ea typeface="Cambria"/>
                <a:cs typeface="Times New Roman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3238500" cy="2162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3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dvert-bold" pitchFamily="50" charset="0"/>
              </a:rPr>
              <a:t>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Estimation de la taille de la population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Modèle statistique POPAN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Modèle retenu selon le principe de parcimonie</a:t>
            </a:r>
          </a:p>
          <a:p>
            <a:pPr lvl="1">
              <a:buClr>
                <a:srgbClr val="7AB51D"/>
              </a:buClr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Mâles : 80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(± 73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individus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Femelles : 30 (± 13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) individus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Population estimée : 110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(±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86)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individus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Estimation non exploitable statistiquement :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Décalage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phénologique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période de vol non couverte en intégralité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Sous-estimation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probable de la taille de la population</a:t>
            </a: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 de comparaison possible avec le suivi de 2016 : évolution de la taille de la population inconnue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355976" y="2300679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2016 : 	</a:t>
            </a: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(± 90)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individus</a:t>
            </a:r>
            <a:endParaRPr lang="fr-FR" sz="800" dirty="0">
              <a:solidFill>
                <a:srgbClr val="7AB5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r>
              <a:rPr lang="fr-FR" sz="8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1">
              <a:buClr>
                <a:srgbClr val="7AB51D"/>
              </a:buClr>
            </a:pP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400" dirty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 (± 52) </a:t>
            </a: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individus</a:t>
            </a:r>
          </a:p>
          <a:p>
            <a:pPr lvl="1">
              <a:buClr>
                <a:srgbClr val="7AB51D"/>
              </a:buClr>
            </a:pPr>
            <a:endParaRPr lang="fr-FR" sz="800" dirty="0">
              <a:solidFill>
                <a:srgbClr val="7AB5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r>
              <a:rPr lang="fr-FR" sz="1400" dirty="0" smtClean="0">
                <a:solidFill>
                  <a:srgbClr val="7AB5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Total : 	environ 300 individus		</a:t>
            </a:r>
            <a:endParaRPr lang="fr-FR" sz="1400" dirty="0">
              <a:solidFill>
                <a:srgbClr val="7AB5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dvert-bold" pitchFamily="50" charset="0"/>
              </a:rPr>
              <a:t>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>
                <a:solidFill>
                  <a:srgbClr val="004494"/>
                </a:solidFill>
                <a:latin typeface="Advert" pitchFamily="50" charset="0"/>
              </a:rPr>
              <a:t>Transects linéaires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2132856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Très peu d’individus contactés au premier passage, aucun au deuxième et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troisième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non exploitables, aucune comparaison possible avec les suivis précédents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07" y="1177181"/>
            <a:ext cx="5843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>
                <a:solidFill>
                  <a:schemeClr val="bg1"/>
                </a:solidFill>
                <a:latin typeface="Advert-bold" pitchFamily="50" charset="0"/>
              </a:rPr>
              <a:t>RESULTATS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>
                <a:solidFill>
                  <a:srgbClr val="004494"/>
                </a:solidFill>
                <a:latin typeface="Advert" pitchFamily="50" charset="0"/>
              </a:rPr>
              <a:t>Transects linéaires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2132856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Très peu d’individus contactés au premier passage, aucun au deuxième et troisième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non exploitables, aucune comparaison possible avec les suivis précédents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3212976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Prospection hors site </a:t>
            </a:r>
            <a:r>
              <a:rPr lang="fr-FR" sz="1400" dirty="0" err="1" smtClean="0">
                <a:solidFill>
                  <a:srgbClr val="004494"/>
                </a:solidFill>
                <a:latin typeface="Advert" pitchFamily="50" charset="0"/>
              </a:rPr>
              <a:t>Natura</a:t>
            </a: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 2000</a:t>
            </a:r>
            <a:endParaRPr lang="fr-FR" sz="1400" dirty="0">
              <a:solidFill>
                <a:srgbClr val="004494"/>
              </a:solidFill>
              <a:latin typeface="Advert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3698448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Aucun individu contacté sur la zone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tourbeuse située à l’ouest du site</a:t>
            </a: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Passage réalisé à la fin de la période de vol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Espèce anciennement présente (dernière observation en 2009)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Zone potentiellement favorable mais isolée de la tourbière principale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5184"/>
            <a:ext cx="1924383" cy="144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07" y="1177181"/>
            <a:ext cx="5843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DISCUSSION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Etat de conservation</a:t>
            </a:r>
            <a:endParaRPr lang="fr-FR" sz="1400" dirty="0">
              <a:solidFill>
                <a:srgbClr val="004494"/>
              </a:solidFill>
              <a:latin typeface="Advert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268760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 : « Défavorable/mauvais »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Aire de répartition et situation du site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Taille réduite du site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 d’aire de répartition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Isolement avec les populations les plus proches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et évolution de la population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Evolution de la population inconnue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Taille de la population demeure faible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et évolution des habitats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Diminution de la surface occupée par l’espèce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Fermeture de certaines zones d’habitats favorables</a:t>
            </a:r>
          </a:p>
        </p:txBody>
      </p:sp>
    </p:spTree>
    <p:extLst>
      <p:ext uri="{BB962C8B-B14F-4D97-AF65-F5344CB8AC3E}">
        <p14:creationId xmlns:p14="http://schemas.microsoft.com/office/powerpoint/2010/main" val="4318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DISCUSSION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Etat de conservation</a:t>
            </a:r>
            <a:endParaRPr lang="fr-FR" sz="1400" dirty="0">
              <a:solidFill>
                <a:srgbClr val="004494"/>
              </a:solidFill>
              <a:latin typeface="Advert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268760"/>
            <a:ext cx="8928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 : « Défavorable/mauvais »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Aire de répartition et situation du site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Taille réduite du site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 d’aire de répartition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Isolement avec les populations les plus proches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et évolution de la population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Evolution de la population inconnue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Taille de la population demeure faible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et évolution des habitats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Diminution de la surface occupée par l’espèce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Fermeture de certaines zones d’habitats favorables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b="1" dirty="0" smtClean="0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Etat de conservation de l’espèce demeure « Défavorable/mauvais »</a:t>
            </a:r>
          </a:p>
        </p:txBody>
      </p:sp>
    </p:spTree>
    <p:extLst>
      <p:ext uri="{BB962C8B-B14F-4D97-AF65-F5344CB8AC3E}">
        <p14:creationId xmlns:p14="http://schemas.microsoft.com/office/powerpoint/2010/main" val="14493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DISCUSSION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Perspectives</a:t>
            </a:r>
            <a:endParaRPr lang="fr-FR" sz="1400" dirty="0">
              <a:solidFill>
                <a:srgbClr val="004494"/>
              </a:solidFill>
              <a:latin typeface="Advert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268760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Décalage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phénologique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ponctuel ou réelle modification de l’écologie de l’espèce sur le site ?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de la gestion menée sur la population de fadet ?</a:t>
            </a:r>
          </a:p>
        </p:txBody>
      </p:sp>
    </p:spTree>
    <p:extLst>
      <p:ext uri="{BB962C8B-B14F-4D97-AF65-F5344CB8AC3E}">
        <p14:creationId xmlns:p14="http://schemas.microsoft.com/office/powerpoint/2010/main" val="34893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DISCUSSION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Perspectives</a:t>
            </a:r>
            <a:endParaRPr lang="fr-FR" sz="1400" dirty="0">
              <a:solidFill>
                <a:srgbClr val="004494"/>
              </a:solidFill>
              <a:latin typeface="Advert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268760"/>
            <a:ext cx="89289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Décalage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phénologique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ponctuel ou réelle modification de l’écologie de l’espèce sur le site ?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de la gestion menée sur la population de fadet ?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Veille sur la tourbière dès le début du mois de juin</a:t>
            </a:r>
          </a:p>
          <a:p>
            <a:pPr lvl="1">
              <a:buClr>
                <a:srgbClr val="7AB51D"/>
              </a:buClr>
            </a:pPr>
            <a:endParaRPr lang="fr-FR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Détecter la date d’apparition de l’espèce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Reconduction du suivi par transect linéaire chaque année avec un passage hebdomadaire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Limiter l’impact des variations interannuelles (météorologiques notamment)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Analyser plus finement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résultats : évolution de la population dans le temps, impact de la gestion…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Renouvellement anticipé du protocole de CMR</a:t>
            </a: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Obtenir des données fiables sur l’évolution de la population et identifier une éventuelle baisse significative des effectifs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Analyse diachronique des environs proches de la tourbière de Lourdes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Identifier des zones potentiellement favorables et caractériser le niveau d’isolement de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6838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1" descr="E:\ordi portable à ranger vacances\telechargement\CEN_Occitanie_Couleur_110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5805488"/>
            <a:ext cx="208756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5040560" cy="46191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solidFill>
                  <a:srgbClr val="004494"/>
                </a:solidFill>
                <a:latin typeface="Advert" pitchFamily="50" charset="0"/>
              </a:rPr>
              <a:t>MERCI DE VOTRE ATTENTION</a:t>
            </a:r>
            <a:endParaRPr lang="fr-FR" sz="2400" dirty="0">
              <a:solidFill>
                <a:srgbClr val="004494"/>
              </a:solidFill>
              <a:latin typeface="Advert" pitchFamily="50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971600" y="2708920"/>
            <a:ext cx="5904656" cy="2592088"/>
            <a:chOff x="971600" y="2708920"/>
            <a:chExt cx="5904656" cy="259208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708920"/>
              <a:ext cx="2705960" cy="1800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640" y="3501008"/>
              <a:ext cx="3195616" cy="18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INTRODUCTION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836712"/>
            <a:ext cx="86409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Fadet des laîches</a:t>
            </a: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Intérêt communautaire : annexes II &amp; IV DHFF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2007 – Validation du DOCOB : enjeu majeur du site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Natura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2000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 état de conservation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 S3 « 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Suivi de la population du Fadet des laîches 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Suivi entre 2009 et 2012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335699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3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 – Evaluation du DOCOB</a:t>
            </a:r>
          </a:p>
          <a:p>
            <a:pPr lvl="1">
              <a:buClr>
                <a:srgbClr val="7AB51D"/>
              </a:buClr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de conservation « Médiocre » ou « 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Restaurable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 » des habitats favorables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 S3 maintenue en priorité 1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Suivi par CMR en 2016 :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Population estimée à environ 300 individus</a:t>
            </a:r>
          </a:p>
          <a:p>
            <a:pPr marL="1657350" lvl="3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de conservation « Défavorable/mauvais »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156176" y="1132204"/>
            <a:ext cx="2662436" cy="1830718"/>
            <a:chOff x="0" y="0"/>
            <a:chExt cx="3238500" cy="2394884"/>
          </a:xfrm>
        </p:grpSpPr>
        <p:sp>
          <p:nvSpPr>
            <p:cNvPr id="7" name="Zone de texte 73"/>
            <p:cNvSpPr txBox="1"/>
            <p:nvPr/>
          </p:nvSpPr>
          <p:spPr>
            <a:xfrm>
              <a:off x="190500" y="2156806"/>
              <a:ext cx="2884841" cy="23807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Arial"/>
                  <a:ea typeface="Cambria"/>
                  <a:cs typeface="Arial"/>
                </a:rPr>
                <a:t>Fadet des laîches © B. Charlot</a:t>
              </a:r>
              <a:endParaRPr lang="fr-FR" sz="1050" dirty="0">
                <a:solidFill>
                  <a:schemeClr val="bg1">
                    <a:lumMod val="75000"/>
                  </a:schemeClr>
                </a:solidFill>
                <a:effectLst/>
                <a:latin typeface="Arial"/>
                <a:ea typeface="Cambria"/>
                <a:cs typeface="Times New Roman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3238500" cy="2162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Zone d’étude</a:t>
            </a:r>
          </a:p>
          <a:p>
            <a:pPr>
              <a:buClr>
                <a:srgbClr val="7AB51D"/>
              </a:buClr>
            </a:pPr>
            <a:endParaRPr lang="fr-FR" sz="600" dirty="0" smtClean="0">
              <a:solidFill>
                <a:srgbClr val="D97A0C"/>
              </a:solidFill>
              <a:latin typeface="Advert" pitchFamily="50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Tourbière de Lourdes (environ 13 ha)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Petite zone tourbeuse enclavée hors site N2000 (environ 1,5 ha)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1"/>
          <a:stretch/>
        </p:blipFill>
        <p:spPr>
          <a:xfrm>
            <a:off x="1339533" y="1881184"/>
            <a:ext cx="6464935" cy="37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6311431" y="743692"/>
            <a:ext cx="2662436" cy="1830718"/>
            <a:chOff x="0" y="0"/>
            <a:chExt cx="3238500" cy="2394884"/>
          </a:xfrm>
        </p:grpSpPr>
        <p:sp>
          <p:nvSpPr>
            <p:cNvPr id="16" name="Zone de texte 73"/>
            <p:cNvSpPr txBox="1"/>
            <p:nvPr/>
          </p:nvSpPr>
          <p:spPr>
            <a:xfrm>
              <a:off x="190500" y="2156806"/>
              <a:ext cx="2884841" cy="23807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Arial"/>
                  <a:ea typeface="Cambria"/>
                  <a:cs typeface="Arial"/>
                </a:rPr>
                <a:t>Fadet des laîches © B. Charlot</a:t>
              </a:r>
              <a:endParaRPr lang="fr-FR" sz="1050" dirty="0">
                <a:solidFill>
                  <a:schemeClr val="bg1">
                    <a:lumMod val="75000"/>
                  </a:schemeClr>
                </a:solidFill>
                <a:effectLst/>
                <a:latin typeface="Arial"/>
                <a:ea typeface="Cambria"/>
                <a:cs typeface="Times New Roman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3238500" cy="2162174"/>
            </a:xfrm>
            <a:prstGeom prst="rect">
              <a:avLst/>
            </a:prstGeom>
          </p:spPr>
        </p:pic>
      </p:grp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Fadet des laîches – </a:t>
            </a:r>
            <a:r>
              <a:rPr lang="fr-FR" sz="1400" i="1" dirty="0" err="1" smtClean="0">
                <a:solidFill>
                  <a:srgbClr val="004494"/>
                </a:solidFill>
                <a:latin typeface="Advert" pitchFamily="50" charset="0"/>
              </a:rPr>
              <a:t>Coenonympha</a:t>
            </a:r>
            <a:r>
              <a:rPr lang="fr-FR" sz="1400" i="1" dirty="0" smtClean="0">
                <a:solidFill>
                  <a:srgbClr val="004494"/>
                </a:solidFill>
                <a:latin typeface="Advert" pitchFamily="50" charset="0"/>
              </a:rPr>
              <a:t> </a:t>
            </a:r>
            <a:r>
              <a:rPr lang="fr-FR" sz="1400" i="1" dirty="0" err="1" smtClean="0">
                <a:solidFill>
                  <a:srgbClr val="004494"/>
                </a:solidFill>
                <a:latin typeface="Advert" pitchFamily="50" charset="0"/>
              </a:rPr>
              <a:t>oedippus</a:t>
            </a:r>
            <a:endParaRPr lang="fr-FR" sz="1400" dirty="0" smtClean="0">
              <a:solidFill>
                <a:srgbClr val="004494"/>
              </a:solidFill>
              <a:latin typeface="Advert" pitchFamily="50" charset="0"/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017065" y="2961248"/>
            <a:ext cx="4019431" cy="2700000"/>
            <a:chOff x="-317637" y="0"/>
            <a:chExt cx="5910082" cy="397047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77" y="0"/>
              <a:ext cx="5040173" cy="3562502"/>
            </a:xfrm>
            <a:prstGeom prst="rect">
              <a:avLst/>
            </a:prstGeom>
          </p:spPr>
        </p:pic>
        <p:sp>
          <p:nvSpPr>
            <p:cNvPr id="11" name="Zone de texte 80"/>
            <p:cNvSpPr txBox="1"/>
            <p:nvPr/>
          </p:nvSpPr>
          <p:spPr>
            <a:xfrm>
              <a:off x="-317637" y="3555187"/>
              <a:ext cx="5910082" cy="4152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source</a:t>
              </a:r>
              <a:r>
                <a:rPr lang="fr-FR" sz="900" dirty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 : Liste rouge des Lépidoptères rhopalocères &amp; </a:t>
              </a: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Zygènes d’Occitanie (</a:t>
              </a:r>
              <a:r>
                <a:rPr lang="fr-FR" sz="900" dirty="0" err="1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Louboutin</a:t>
              </a: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 </a:t>
              </a:r>
              <a:r>
                <a:rPr lang="fr-FR" sz="900" i="1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et al</a:t>
              </a: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., 2019)</a:t>
              </a:r>
              <a:endParaRPr lang="fr-FR" sz="1100" dirty="0">
                <a:effectLst/>
                <a:latin typeface="Arial"/>
                <a:ea typeface="Cambria"/>
                <a:cs typeface="Times New Roman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07504" y="1324506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Habitats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tourbières, marais,  prairies, landes et lisières humides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Phénologie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fin juin à début août, pic à la mi-juillet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Plantes-hôtes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Molinie bleue,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Choin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noirâtre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Statuts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Protection nationale – Annexes II &amp; IV DHFF – LR EU </a:t>
            </a:r>
            <a:r>
              <a:rPr lang="fr-FR" sz="1400" b="1" dirty="0" smtClean="0">
                <a:solidFill>
                  <a:srgbClr val="FBB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LR FR </a:t>
            </a:r>
            <a:r>
              <a:rPr lang="fr-FR" sz="1400" b="1" dirty="0" smtClean="0">
                <a:solidFill>
                  <a:srgbClr val="F4D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LR OC </a:t>
            </a:r>
            <a:r>
              <a:rPr lang="fr-FR" sz="1400" b="1" dirty="0" smtClean="0">
                <a:solidFill>
                  <a:srgbClr val="D300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ZNIEFF MP</a:t>
            </a:r>
            <a:endParaRPr lang="fr-FR" sz="1400" b="1" dirty="0" smtClean="0">
              <a:solidFill>
                <a:srgbClr val="D300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6311431" y="743692"/>
            <a:ext cx="2662436" cy="1830718"/>
            <a:chOff x="0" y="0"/>
            <a:chExt cx="3238500" cy="2394884"/>
          </a:xfrm>
        </p:grpSpPr>
        <p:sp>
          <p:nvSpPr>
            <p:cNvPr id="16" name="Zone de texte 73"/>
            <p:cNvSpPr txBox="1"/>
            <p:nvPr/>
          </p:nvSpPr>
          <p:spPr>
            <a:xfrm>
              <a:off x="190500" y="2156806"/>
              <a:ext cx="2884841" cy="23807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Arial"/>
                  <a:ea typeface="Cambria"/>
                  <a:cs typeface="Arial"/>
                </a:rPr>
                <a:t>Fadet des laîches © B. Charlot</a:t>
              </a:r>
              <a:endParaRPr lang="fr-FR" sz="1050" dirty="0">
                <a:solidFill>
                  <a:schemeClr val="bg1">
                    <a:lumMod val="75000"/>
                  </a:schemeClr>
                </a:solidFill>
                <a:effectLst/>
                <a:latin typeface="Arial"/>
                <a:ea typeface="Cambria"/>
                <a:cs typeface="Times New Roman"/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3238500" cy="2162174"/>
            </a:xfrm>
            <a:prstGeom prst="rect">
              <a:avLst/>
            </a:prstGeom>
          </p:spPr>
        </p:pic>
      </p:grp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Fadet des laîches – </a:t>
            </a:r>
            <a:r>
              <a:rPr lang="fr-FR" sz="1400" i="1" dirty="0" err="1" smtClean="0">
                <a:solidFill>
                  <a:srgbClr val="004494"/>
                </a:solidFill>
                <a:latin typeface="Advert" pitchFamily="50" charset="0"/>
              </a:rPr>
              <a:t>Coenonympha</a:t>
            </a:r>
            <a:r>
              <a:rPr lang="fr-FR" sz="1400" i="1" dirty="0" smtClean="0">
                <a:solidFill>
                  <a:srgbClr val="004494"/>
                </a:solidFill>
                <a:latin typeface="Advert" pitchFamily="50" charset="0"/>
              </a:rPr>
              <a:t> </a:t>
            </a:r>
            <a:r>
              <a:rPr lang="fr-FR" sz="1400" i="1" dirty="0" err="1" smtClean="0">
                <a:solidFill>
                  <a:srgbClr val="004494"/>
                </a:solidFill>
                <a:latin typeface="Advert" pitchFamily="50" charset="0"/>
              </a:rPr>
              <a:t>oedippus</a:t>
            </a:r>
            <a:endParaRPr lang="fr-FR" sz="1400" dirty="0" smtClean="0">
              <a:solidFill>
                <a:srgbClr val="004494"/>
              </a:solidFill>
              <a:latin typeface="Advert" pitchFamily="50" charset="0"/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017065" y="2961248"/>
            <a:ext cx="4019431" cy="2700000"/>
            <a:chOff x="-317637" y="0"/>
            <a:chExt cx="5910082" cy="397047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77" y="0"/>
              <a:ext cx="5040173" cy="3562502"/>
            </a:xfrm>
            <a:prstGeom prst="rect">
              <a:avLst/>
            </a:prstGeom>
          </p:spPr>
        </p:pic>
        <p:sp>
          <p:nvSpPr>
            <p:cNvPr id="11" name="Zone de texte 80"/>
            <p:cNvSpPr txBox="1"/>
            <p:nvPr/>
          </p:nvSpPr>
          <p:spPr>
            <a:xfrm>
              <a:off x="-317637" y="3555187"/>
              <a:ext cx="5910082" cy="4152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source</a:t>
              </a:r>
              <a:r>
                <a:rPr lang="fr-FR" sz="900" dirty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 : Liste rouge des Lépidoptères rhopalocères &amp; </a:t>
              </a: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Zygènes d’Occitanie (</a:t>
              </a:r>
              <a:r>
                <a:rPr lang="fr-FR" sz="900" dirty="0" err="1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Louboutin</a:t>
              </a: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 </a:t>
              </a:r>
              <a:r>
                <a:rPr lang="fr-FR" sz="900" i="1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et al</a:t>
              </a:r>
              <a:r>
                <a:rPr lang="fr-FR" sz="900" dirty="0" smtClean="0">
                  <a:solidFill>
                    <a:srgbClr val="A6A6A6"/>
                  </a:solidFill>
                  <a:effectLst/>
                  <a:latin typeface="Arial"/>
                  <a:ea typeface="Cambria"/>
                  <a:cs typeface="Calibri"/>
                </a:rPr>
                <a:t>., 2019)</a:t>
              </a:r>
              <a:endParaRPr lang="fr-FR" sz="1100" dirty="0">
                <a:effectLst/>
                <a:latin typeface="Arial"/>
                <a:ea typeface="Cambria"/>
                <a:cs typeface="Times New Roman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07504" y="1324506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Habitats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tourbières, marais,  prairies, landes et lisières humides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Phénologie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fin juin à début août, pic à la mi-juillet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Plantes-hôtes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Molinie bleue,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Choin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noirâtre</a:t>
            </a: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Statuts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Protection nationale – Annexes II &amp; IV DHFF – LR EU </a:t>
            </a:r>
            <a:r>
              <a:rPr lang="fr-FR" sz="1400" b="1" dirty="0" smtClean="0">
                <a:solidFill>
                  <a:srgbClr val="FBB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LR FR </a:t>
            </a:r>
            <a:r>
              <a:rPr lang="fr-FR" sz="1400" b="1" dirty="0" smtClean="0">
                <a:solidFill>
                  <a:srgbClr val="F4D9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LR OC </a:t>
            </a:r>
            <a:r>
              <a:rPr lang="fr-FR" sz="1400" b="1" dirty="0" smtClean="0">
                <a:solidFill>
                  <a:srgbClr val="D300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ZNIEFF MP</a:t>
            </a:r>
            <a:endParaRPr lang="fr-FR" sz="1400" b="1" dirty="0" smtClean="0">
              <a:solidFill>
                <a:srgbClr val="D300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7504" y="3268722"/>
            <a:ext cx="51845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4"/>
              </a:buBlip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Tourbière de Lourdes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Présence connue depuis le milieu du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XIX</a:t>
            </a:r>
            <a:r>
              <a:rPr lang="fr-FR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siècle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Suivi régulier depuis 2006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 réduite du site, faible taille de population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Isolement reproductif, limite d’aire de répartition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Habitats favorables menacés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de conservation « Défavorable/mauvais »</a:t>
            </a:r>
          </a:p>
        </p:txBody>
      </p:sp>
    </p:spTree>
    <p:extLst>
      <p:ext uri="{BB962C8B-B14F-4D97-AF65-F5344CB8AC3E}">
        <p14:creationId xmlns:p14="http://schemas.microsoft.com/office/powerpoint/2010/main" val="15408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Principe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7129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Capture d’individu, marquage pour identification individuelle, relâché dans la population, recapture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Informations précises sur la population : nombre d’individus, sex-ratio, durée de vie, distribution spatiale, déplacements,…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Postulats à valider :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Probabilité de capture identique pour chaque individu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Trois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possibilités de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capture par individu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Population close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(quasiment impossible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pratique)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 de modification du comportement, ni de la survie des individus marqués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Marquage permanent tout au long de la vie d’un individu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7504" y="4653136"/>
            <a:ext cx="8712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Limites :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Protocole lourd : moyens humains importants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Manipulation des individus</a:t>
            </a:r>
          </a:p>
        </p:txBody>
      </p:sp>
    </p:spTree>
    <p:extLst>
      <p:ext uri="{BB962C8B-B14F-4D97-AF65-F5344CB8AC3E}">
        <p14:creationId xmlns:p14="http://schemas.microsoft.com/office/powerpoint/2010/main" val="20789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Méthodologie appliquée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Espèce protégée : autorisation préfectoral pour la capture des individus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Première observation en 2020 : 22 juin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Huit passages entre le 30 juin et le 22 juillet (quatre jours maximum entre chaque passage)</a:t>
            </a:r>
          </a:p>
        </p:txBody>
      </p:sp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/>
          <a:stretch/>
        </p:blipFill>
        <p:spPr>
          <a:xfrm>
            <a:off x="4211960" y="2852936"/>
            <a:ext cx="4895968" cy="28389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2837254"/>
            <a:ext cx="40324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Deux à quatre observateurs par passage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Habitats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favorables (tourbière, prairie humide, bas-marais) parcourus de manière exhaustive et méthodique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Habitats peu favorables (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cladiaie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phragmitaie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,…) parcourus régulièrement mais de manière moins systématique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Capture de tous les individus contactés</a:t>
            </a:r>
          </a:p>
        </p:txBody>
      </p:sp>
    </p:spTree>
    <p:extLst>
      <p:ext uri="{BB962C8B-B14F-4D97-AF65-F5344CB8AC3E}">
        <p14:creationId xmlns:p14="http://schemas.microsoft.com/office/powerpoint/2010/main" val="5663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solidFill>
                  <a:schemeClr val="bg1"/>
                </a:solidFill>
                <a:latin typeface="Advert-bold" pitchFamily="50" charset="0"/>
              </a:rPr>
              <a:t>METHODE</a:t>
            </a:r>
            <a:endParaRPr lang="fr-FR" altLang="fr-FR" sz="2800" dirty="0">
              <a:solidFill>
                <a:schemeClr val="bg1"/>
              </a:solidFill>
              <a:latin typeface="Advert-bold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836712"/>
            <a:ext cx="864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B51D"/>
              </a:buClr>
            </a:pPr>
            <a:r>
              <a:rPr lang="fr-FR" sz="1400" dirty="0" smtClean="0">
                <a:solidFill>
                  <a:srgbClr val="004494"/>
                </a:solidFill>
                <a:latin typeface="Advert" pitchFamily="50" charset="0"/>
              </a:rPr>
              <a:t>Capture-Marquage-Recapture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7504" y="124901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7AB51D"/>
              </a:buClr>
            </a:pPr>
            <a:r>
              <a:rPr lang="fr-FR" sz="1400" b="1" dirty="0" smtClean="0">
                <a:solidFill>
                  <a:srgbClr val="D97A0C"/>
                </a:solidFill>
                <a:latin typeface="Advert-bold" pitchFamily="50" charset="0"/>
                <a:cs typeface="Calibri" panose="020F0502020204030204" pitchFamily="34" charset="0"/>
              </a:rPr>
              <a:t>Méthodologie appliquée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1556792"/>
            <a:ext cx="89289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Capture d’un individu</a:t>
            </a:r>
          </a:p>
          <a:p>
            <a:pPr lvl="2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Nouvel individu : marquage individuel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 déjà marqué : identification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 relâché</a:t>
            </a: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Paramètres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relevés pour chaque individu</a:t>
            </a:r>
          </a:p>
          <a:p>
            <a:pPr lvl="2">
              <a:buClr>
                <a:srgbClr val="7AB51D"/>
              </a:buClr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Numéro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Sexe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Etat de fraîcheur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Comportement à la capture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 et heure</a:t>
            </a:r>
          </a:p>
          <a:p>
            <a:pPr marL="1200150" lvl="2" indent="-285750">
              <a:buClr>
                <a:srgbClr val="7AB51D"/>
              </a:buClr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Coordonnées géographiques</a:t>
            </a:r>
          </a:p>
          <a:p>
            <a:pPr lvl="2">
              <a:buClr>
                <a:srgbClr val="7AB51D"/>
              </a:buClr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7AB51D"/>
              </a:buClr>
              <a:buBlip>
                <a:blip r:embed="rId2"/>
              </a:buBlip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des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caract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éristiques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population par analyse statistique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6151497" y="836952"/>
            <a:ext cx="2740983" cy="2160000"/>
            <a:chOff x="0" y="0"/>
            <a:chExt cx="3638627" cy="2867733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0"/>
              <a:ext cx="3057525" cy="2686050"/>
            </a:xfrm>
            <a:prstGeom prst="rect">
              <a:avLst/>
            </a:prstGeom>
          </p:spPr>
        </p:pic>
        <p:sp>
          <p:nvSpPr>
            <p:cNvPr id="16" name="Zone de texte 7"/>
            <p:cNvSpPr txBox="1"/>
            <p:nvPr/>
          </p:nvSpPr>
          <p:spPr>
            <a:xfrm>
              <a:off x="0" y="2620083"/>
              <a:ext cx="3638627" cy="2476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Arial"/>
                  <a:ea typeface="Cambria"/>
                  <a:cs typeface="Times New Roman"/>
                </a:rPr>
                <a:t>Codification du marquage alaire des individus</a:t>
              </a:r>
              <a:endParaRPr lang="fr-FR" sz="1050" dirty="0">
                <a:solidFill>
                  <a:schemeClr val="bg1">
                    <a:lumMod val="75000"/>
                  </a:schemeClr>
                </a:solidFill>
                <a:effectLst/>
                <a:latin typeface="Arial"/>
                <a:ea typeface="Cambria"/>
                <a:cs typeface="Times New Roman"/>
              </a:endParaRPr>
            </a:p>
          </p:txBody>
        </p:sp>
      </p:grp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6615626" y="3213216"/>
            <a:ext cx="2060830" cy="2160000"/>
            <a:chOff x="5154250" y="2116790"/>
            <a:chExt cx="2518773" cy="263998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54250" y="2116790"/>
              <a:ext cx="2518773" cy="2441276"/>
            </a:xfrm>
            <a:prstGeom prst="rect">
              <a:avLst/>
            </a:prstGeom>
          </p:spPr>
        </p:pic>
        <p:sp>
          <p:nvSpPr>
            <p:cNvPr id="14" name="Zone de texte 11"/>
            <p:cNvSpPr txBox="1"/>
            <p:nvPr/>
          </p:nvSpPr>
          <p:spPr>
            <a:xfrm>
              <a:off x="5154250" y="4581128"/>
              <a:ext cx="2518773" cy="17564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 b="1" dirty="0">
                  <a:solidFill>
                    <a:schemeClr val="bg1">
                      <a:lumMod val="75000"/>
                    </a:schemeClr>
                  </a:solidFill>
                  <a:effectLst/>
                  <a:latin typeface="Arial"/>
                  <a:ea typeface="Cambria"/>
                  <a:cs typeface="Times New Roman"/>
                </a:rPr>
                <a:t>Individu marqué © D. </a:t>
              </a:r>
              <a:r>
                <a:rPr lang="fr-FR" sz="800" b="1" dirty="0" err="1">
                  <a:solidFill>
                    <a:schemeClr val="bg1">
                      <a:lumMod val="75000"/>
                    </a:schemeClr>
                  </a:solidFill>
                  <a:effectLst/>
                  <a:latin typeface="Arial"/>
                  <a:ea typeface="Cambria"/>
                  <a:cs typeface="Times New Roman"/>
                </a:rPr>
                <a:t>Demergès</a:t>
              </a:r>
              <a:endParaRPr lang="fr-FR" sz="1050" dirty="0">
                <a:solidFill>
                  <a:schemeClr val="bg1">
                    <a:lumMod val="75000"/>
                  </a:schemeClr>
                </a:solidFill>
                <a:effectLst/>
                <a:latin typeface="Arial"/>
                <a:ea typeface="Cambria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9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5269</TotalTime>
  <Words>1576</Words>
  <Application>Microsoft Office PowerPoint</Application>
  <PresentationFormat>Affichage à l'écran (4:3)</PresentationFormat>
  <Paragraphs>413</Paragraphs>
  <Slides>27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Facette</vt:lpstr>
      <vt:lpstr>SITE NATURA 2000 i TOURBIERE ET LAC DE LOURDES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Région Limousin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LIFE+</dc:title>
  <dc:creator>t-joubert</dc:creator>
  <cp:lastModifiedBy>Baptiste</cp:lastModifiedBy>
  <cp:revision>311</cp:revision>
  <cp:lastPrinted>2015-07-09T07:40:03Z</cp:lastPrinted>
  <dcterms:created xsi:type="dcterms:W3CDTF">2015-06-01T12:29:39Z</dcterms:created>
  <dcterms:modified xsi:type="dcterms:W3CDTF">2020-12-10T17:02:23Z</dcterms:modified>
</cp:coreProperties>
</file>